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6" r:id="rId3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7" d="100"/>
          <a:sy n="37" d="100"/>
        </p:scale>
        <p:origin x="-3836" y="-5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A yellow rectangular object with black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046" y="29857153"/>
            <a:ext cx="15298498" cy="191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3891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22193251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2990851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l="17808" t="-1" b="92644"/>
          <a:stretch/>
        </p:blipFill>
        <p:spPr>
          <a:xfrm>
            <a:off x="7815943" y="1"/>
            <a:ext cx="36075257" cy="242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7690245" cy="242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descr="A yellow rectangular object with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401" y="29149927"/>
            <a:ext cx="15298498" cy="222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ingtra.com/best-photogrammetry-software/" TargetMode="External"/><Relationship Id="rId18" Type="http://schemas.openxmlformats.org/officeDocument/2006/relationships/image" Target="../media/image16.jpg"/><Relationship Id="rId3" Type="http://schemas.openxmlformats.org/officeDocument/2006/relationships/image" Target="../media/image5.jpg"/><Relationship Id="rId21" Type="http://schemas.openxmlformats.org/officeDocument/2006/relationships/image" Target="../media/image19.png"/><Relationship Id="rId7" Type="http://schemas.openxmlformats.org/officeDocument/2006/relationships/image" Target="../media/image9.png"/><Relationship Id="rId12" Type="http://schemas.openxmlformats.org/officeDocument/2006/relationships/hyperlink" Target="https://oceanservice.noaa.gov/facts/lidar.html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oceanexplorer.noaa.gov/technology/photogrammetry/photogrammetry.html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s://www.lp360.com/product-line/lp360-dron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38840228" y="804054"/>
            <a:ext cx="4963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6B519"/>
                </a:solidFill>
              </a:rPr>
              <a:t>25-</a:t>
            </a:r>
            <a:r>
              <a:rPr lang="en-US" sz="8000" b="1">
                <a:solidFill>
                  <a:srgbClr val="F6B519"/>
                </a:solidFill>
              </a:rPr>
              <a:t>604</a:t>
            </a:r>
            <a:endParaRPr sz="8000" b="1">
              <a:solidFill>
                <a:srgbClr val="F6B5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91950" y="2689826"/>
            <a:ext cx="431073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en-US" sz="11000" b="1">
                <a:solidFill>
                  <a:schemeClr val="dk1"/>
                </a:solidFill>
              </a:rPr>
              <a:t>Aerial Precision: 3D Reality Capture and GIS Integration with Drone Technology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Team members: </a:t>
            </a:r>
            <a:r>
              <a:rPr lang="en-US" sz="3600">
                <a:solidFill>
                  <a:srgbClr val="3C3C3B"/>
                </a:solidFill>
              </a:rPr>
              <a:t>Adil Adil, Nathan Germain, Grady Beck, Colin Drake</a:t>
            </a:r>
            <a:r>
              <a:rPr lang="en-US" sz="36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  <a:r>
              <a:rPr lang="en-US" sz="3600" b="1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Faculty adviser: </a:t>
            </a:r>
            <a:r>
              <a:rPr lang="en-US" sz="3600">
                <a:solidFill>
                  <a:srgbClr val="3C3C3B"/>
                </a:solidFill>
              </a:rPr>
              <a:t>Yuichi Motai PhD, Tamer Nadeem PhD</a:t>
            </a:r>
            <a:r>
              <a:rPr lang="en-US" sz="36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  <a:r>
              <a:rPr lang="en-US" sz="3600" b="1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Sponsor: </a:t>
            </a:r>
            <a:r>
              <a:rPr lang="en-US" sz="3600">
                <a:solidFill>
                  <a:srgbClr val="3C3C3B"/>
                </a:solidFill>
              </a:rPr>
              <a:t>GeoDecisions</a:t>
            </a:r>
            <a:r>
              <a:rPr lang="en-US" sz="3600" b="0" i="0" u="none" strike="noStrike" cap="non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i="0" u="none" strike="noStrike" cap="none">
              <a:solidFill>
                <a:srgbClr val="3C3C3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8621100" y="8008750"/>
            <a:ext cx="122691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Photogrammetry </a:t>
            </a: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method where 2D images are stitched together to approximate a 3D model (</a:t>
            </a:r>
            <a:r>
              <a:rPr lang="en-US" sz="3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NOAA</a:t>
            </a: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 flipH="1">
            <a:off x="11004738" y="15084150"/>
            <a:ext cx="27300" cy="1443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22034363" y="15234875"/>
            <a:ext cx="22200" cy="14465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 flipH="1">
            <a:off x="32829775" y="15234863"/>
            <a:ext cx="43800" cy="14408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23528175" y="15440663"/>
            <a:ext cx="7830000" cy="3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are then processed within the ArcGIS Reality suite, which allows for collating photogrammetry and LiDAR data into a single model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4227270" y="15652850"/>
            <a:ext cx="78300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completed model is placed into a virtual environment, ArcGIS Online, which provides stakeholders the means to view and manipulate models from anywhere in the world.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133936" y="15933371"/>
            <a:ext cx="4963768" cy="2748485"/>
            <a:chOff x="-75287" y="12829713"/>
            <a:chExt cx="5965350" cy="3318224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5287" y="12829713"/>
              <a:ext cx="5965350" cy="3318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6"/>
            <p:cNvSpPr txBox="1"/>
            <p:nvPr/>
          </p:nvSpPr>
          <p:spPr>
            <a:xfrm>
              <a:off x="619972" y="15717731"/>
              <a:ext cx="39051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DJI Mavic Air 2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759275" y="20278840"/>
            <a:ext cx="3397747" cy="3279947"/>
            <a:chOff x="6485355" y="23496666"/>
            <a:chExt cx="4608990" cy="5009082"/>
          </a:xfrm>
        </p:grpSpPr>
        <p:pic>
          <p:nvPicPr>
            <p:cNvPr id="109" name="Google Shape;10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5355" y="23496666"/>
              <a:ext cx="4529525" cy="4372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6"/>
            <p:cNvSpPr txBox="1"/>
            <p:nvPr/>
          </p:nvSpPr>
          <p:spPr>
            <a:xfrm>
              <a:off x="7170945" y="27983448"/>
              <a:ext cx="39234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Livox Mid-360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6"/>
          <p:cNvGrpSpPr/>
          <p:nvPr/>
        </p:nvGrpSpPr>
        <p:grpSpPr>
          <a:xfrm>
            <a:off x="946213" y="24739137"/>
            <a:ext cx="2965200" cy="3696653"/>
            <a:chOff x="8578650" y="19331644"/>
            <a:chExt cx="3226200" cy="5557206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28913" y="19331644"/>
              <a:ext cx="2965200" cy="5158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8578650" y="24489850"/>
              <a:ext cx="32262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xPhase Pro X2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12637775" y="20444071"/>
            <a:ext cx="8111466" cy="3989698"/>
            <a:chOff x="13863070" y="22093191"/>
            <a:chExt cx="7029000" cy="4233101"/>
          </a:xfrm>
        </p:grpSpPr>
        <p:pic>
          <p:nvPicPr>
            <p:cNvPr id="115" name="Google Shape;115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297834" y="22093191"/>
              <a:ext cx="5965350" cy="373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6"/>
            <p:cNvSpPr txBox="1"/>
            <p:nvPr/>
          </p:nvSpPr>
          <p:spPr>
            <a:xfrm>
              <a:off x="13863070" y="25673792"/>
              <a:ext cx="70290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LiDAR data (displayed in Livox Viewer)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6"/>
          <p:cNvSpPr txBox="1"/>
          <p:nvPr/>
        </p:nvSpPr>
        <p:spPr>
          <a:xfrm>
            <a:off x="730400" y="8008750"/>
            <a:ext cx="14331300" cy="4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Statement: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aims to develop an efficient, replicable process for using drone technology to create 3D models of infrastructure worksites. By integrating photogrammetric and LiDAR-based imagery analysis with ESRI’s ArcGIS software suite, we aim to streamline data collection, processing, and visualization. Ultimately, this project will provide an in-house process to leverage in the ever-competitive geospatial sensing industry. </a:t>
            </a:r>
            <a:endParaRPr sz="4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645920" y="14071575"/>
            <a:ext cx="7317600" cy="144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Used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2618720" y="14071563"/>
            <a:ext cx="7317600" cy="144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Produced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24074770" y="14071563"/>
            <a:ext cx="6736800" cy="144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Processed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34564320" y="14071563"/>
            <a:ext cx="6736800" cy="144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Visualized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237250" y="25055250"/>
            <a:ext cx="73176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360° xPhase Pro camera enables precise capture of both static and dynamic models of objects, creating high-quality datasets ideal for detailed  analysis and visualization.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4237250" y="20415300"/>
            <a:ext cx="71154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Mounted on a drone, the Livox Mid-360 LiDAR captures a high-     resolution point cloud, giving   accurate position data in order   to form a depth map.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4521625" y="15652850"/>
            <a:ext cx="6062025" cy="31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DJI Mavic Air 2 combines high-resolution imaging with position data, capturing aerial photos ideal for precise mapping and surveying applications.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3496751" y="24890388"/>
            <a:ext cx="6072915" cy="5394175"/>
            <a:chOff x="13496751" y="24890388"/>
            <a:chExt cx="6072915" cy="5394175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496751" y="24890388"/>
              <a:ext cx="6072915" cy="463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6"/>
            <p:cNvSpPr txBox="1"/>
            <p:nvPr/>
          </p:nvSpPr>
          <p:spPr>
            <a:xfrm>
              <a:off x="14051320" y="29361463"/>
              <a:ext cx="4963800" cy="9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360 panoramic image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23387518" y="18409539"/>
            <a:ext cx="8111315" cy="4954313"/>
            <a:chOff x="23326725" y="19749154"/>
            <a:chExt cx="7364550" cy="4498196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327375" y="19749154"/>
              <a:ext cx="7363900" cy="4110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6"/>
            <p:cNvSpPr txBox="1"/>
            <p:nvPr/>
          </p:nvSpPr>
          <p:spPr>
            <a:xfrm>
              <a:off x="23326725" y="23740950"/>
              <a:ext cx="736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Rendered orthomosaic view from drone photos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6"/>
          <p:cNvGrpSpPr/>
          <p:nvPr/>
        </p:nvGrpSpPr>
        <p:grpSpPr>
          <a:xfrm>
            <a:off x="33710850" y="19892963"/>
            <a:ext cx="8862875" cy="6045050"/>
            <a:chOff x="32684125" y="20166150"/>
            <a:chExt cx="8862875" cy="6045050"/>
          </a:xfrm>
        </p:grpSpPr>
        <p:pic>
          <p:nvPicPr>
            <p:cNvPr id="132" name="Google Shape;132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684125" y="20166150"/>
              <a:ext cx="8780866" cy="556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6"/>
            <p:cNvSpPr txBox="1"/>
            <p:nvPr/>
          </p:nvSpPr>
          <p:spPr>
            <a:xfrm>
              <a:off x="32766000" y="25704800"/>
              <a:ext cx="87810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Completed model within ArcGIS Online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23528070" y="24819591"/>
            <a:ext cx="7830220" cy="5535791"/>
            <a:chOff x="23279100" y="25581059"/>
            <a:chExt cx="7412173" cy="5240241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23279100" y="30314900"/>
              <a:ext cx="736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LiDAR point cloud with color data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" name="Google Shape;136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327375" y="25581059"/>
              <a:ext cx="7363899" cy="4661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16"/>
          <p:cNvSpPr txBox="1"/>
          <p:nvPr/>
        </p:nvSpPr>
        <p:spPr>
          <a:xfrm>
            <a:off x="33951275" y="26643988"/>
            <a:ext cx="8382000" cy="26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work on the site continues, repeated site surveys can be completed and the new data passed through the workflow to provide a time axis for reviewing progress.</a:t>
            </a:r>
            <a:endParaRPr sz="134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21204000" y="30961800"/>
            <a:ext cx="226872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NOAA. </a:t>
            </a:r>
            <a:r>
              <a:rPr lang="en-US" sz="2400" i="1">
                <a:solidFill>
                  <a:schemeClr val="dk1"/>
                </a:solidFill>
              </a:rPr>
              <a:t>Photogrammetry</a:t>
            </a:r>
            <a:r>
              <a:rPr lang="en-US" sz="2400">
                <a:solidFill>
                  <a:schemeClr val="dk1"/>
                </a:solidFill>
              </a:rPr>
              <a:t>. NOAA Office of Ocean Exploration and Research. Retrieved November 3, 2024, from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hlinkClick r:id="rId11"/>
              </a:rPr>
              <a:t>https://oceanexplorer.noaa.gov/technology/photogrammetry/photogrammetry.html</a:t>
            </a:r>
            <a:endParaRPr sz="2400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NOAA. </a:t>
            </a:r>
            <a:r>
              <a:rPr lang="en-US" sz="2400" i="1">
                <a:solidFill>
                  <a:schemeClr val="dk1"/>
                </a:solidFill>
              </a:rPr>
              <a:t>What is LiDAR?</a:t>
            </a:r>
            <a:r>
              <a:rPr lang="en-US" sz="2400">
                <a:solidFill>
                  <a:schemeClr val="dk1"/>
                </a:solidFill>
              </a:rPr>
              <a:t>. NOAA National Ocean Service. Retrieved November 3, 2024, from </a:t>
            </a:r>
            <a:r>
              <a:rPr lang="en-US" sz="2400" u="sng">
                <a:solidFill>
                  <a:schemeClr val="hlink"/>
                </a:solidFill>
                <a:hlinkClick r:id="rId12"/>
              </a:rPr>
              <a:t>https://oceanservice.noaa.gov/facts/lidar.html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Wingtra. </a:t>
            </a:r>
            <a:r>
              <a:rPr lang="en-US" sz="2400" i="1">
                <a:solidFill>
                  <a:schemeClr val="dk1"/>
                </a:solidFill>
              </a:rPr>
              <a:t>Best drone mapping software</a:t>
            </a:r>
            <a:r>
              <a:rPr lang="en-US" sz="2400">
                <a:solidFill>
                  <a:schemeClr val="dk1"/>
                </a:solidFill>
              </a:rPr>
              <a:t>. Retrieved November 3, 2024, from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hlinkClick r:id="rId13"/>
              </a:rPr>
              <a:t>https://wingtra.com/best-photogrammetry-software/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GeoCue. </a:t>
            </a:r>
            <a:r>
              <a:rPr lang="en-US" sz="2400" i="1">
                <a:solidFill>
                  <a:schemeClr val="dk1"/>
                </a:solidFill>
              </a:rPr>
              <a:t>LP360 Drone: UAV LiDAR and photogrammetry data processing</a:t>
            </a:r>
            <a:r>
              <a:rPr lang="en-US" sz="2400">
                <a:solidFill>
                  <a:schemeClr val="dk1"/>
                </a:solidFill>
              </a:rPr>
              <a:t>. Retrieved November 3, 2024, from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hlinkClick r:id="rId14"/>
              </a:rPr>
              <a:t>https://www.lp360.com/product-line/lp360-drone/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951300" y="5009247"/>
            <a:ext cx="4963799" cy="26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632071" y="7347800"/>
            <a:ext cx="4480980" cy="34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210000" y="9806775"/>
            <a:ext cx="4750426" cy="406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30298650" y="10554600"/>
            <a:ext cx="122691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LiDAR </a:t>
            </a: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(Light Detection And Ranging) is a sensing process that uses a pulsed laser to measure range to a given object (</a:t>
            </a:r>
            <a:r>
              <a:rPr lang="en-US" sz="3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NOAA</a:t>
            </a: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16"/>
          <p:cNvGrpSpPr/>
          <p:nvPr/>
        </p:nvGrpSpPr>
        <p:grpSpPr>
          <a:xfrm>
            <a:off x="11661350" y="15440674"/>
            <a:ext cx="9743700" cy="4741554"/>
            <a:chOff x="11661363" y="15440488"/>
            <a:chExt cx="9743700" cy="4792838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13250175" y="19310225"/>
              <a:ext cx="7115400" cy="9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Georeferenced photographs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oogle Shape;145;p16"/>
            <p:cNvGrpSpPr/>
            <p:nvPr/>
          </p:nvGrpSpPr>
          <p:grpSpPr>
            <a:xfrm>
              <a:off x="11661363" y="15440488"/>
              <a:ext cx="9743700" cy="4236825"/>
              <a:chOff x="12295525" y="15319338"/>
              <a:chExt cx="9743700" cy="4236825"/>
            </a:xfrm>
          </p:grpSpPr>
          <p:pic>
            <p:nvPicPr>
              <p:cNvPr id="146" name="Google Shape;146;p16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12429838" y="15319362"/>
                <a:ext cx="3043517" cy="2279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6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15648375" y="15319338"/>
                <a:ext cx="3043523" cy="2279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6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18866909" y="15319358"/>
                <a:ext cx="3043523" cy="22796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Google Shape;149;p16"/>
              <p:cNvSpPr txBox="1"/>
              <p:nvPr/>
            </p:nvSpPr>
            <p:spPr>
              <a:xfrm>
                <a:off x="12295525" y="17599563"/>
                <a:ext cx="9743700" cy="19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Latitude: 59.79959 </a:t>
                </a:r>
                <a:endParaRPr sz="3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Longitude: 30.73570 </a:t>
                </a:r>
                <a:endParaRPr sz="3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Altitude: 201.119</a:t>
                </a:r>
                <a:endParaRPr sz="3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sp>
        <p:nvSpPr>
          <p:cNvPr id="150" name="Google Shape;150;p16"/>
          <p:cNvSpPr txBox="1"/>
          <p:nvPr/>
        </p:nvSpPr>
        <p:spPr>
          <a:xfrm>
            <a:off x="29144250" y="13316513"/>
            <a:ext cx="115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GeoCue</a:t>
            </a:r>
            <a:endParaRPr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4158239" y="10257500"/>
            <a:ext cx="12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Wingtra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4819525" y="7611600"/>
            <a:ext cx="9148988" cy="55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Courier New</vt:lpstr>
      <vt:lpstr>Office 2013 - 2022 Theme</vt:lpstr>
      <vt:lpstr>Custom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Beck, Grady</cp:lastModifiedBy>
  <cp:revision>1</cp:revision>
  <dcterms:modified xsi:type="dcterms:W3CDTF">2024-11-16T01:48:49Z</dcterms:modified>
</cp:coreProperties>
</file>